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68" r:id="rId4"/>
    <p:sldId id="269" r:id="rId5"/>
    <p:sldId id="262" r:id="rId6"/>
    <p:sldId id="258" r:id="rId7"/>
    <p:sldId id="265" r:id="rId8"/>
    <p:sldId id="266" r:id="rId9"/>
    <p:sldId id="267" r:id="rId10"/>
    <p:sldId id="261" r:id="rId11"/>
    <p:sldId id="263" r:id="rId12"/>
    <p:sldId id="260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404040"/>
    <a:srgbClr val="C8C8C8"/>
    <a:srgbClr val="C7C7C7"/>
    <a:srgbClr val="C4C4C4"/>
    <a:srgbClr val="CDCDCD"/>
    <a:srgbClr val="E3C7BB"/>
    <a:srgbClr val="9537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1912" autoAdjust="0"/>
    <p:restoredTop sz="83790" autoAdjust="0"/>
  </p:normalViewPr>
  <p:slideViewPr>
    <p:cSldViewPr>
      <p:cViewPr varScale="1">
        <p:scale>
          <a:sx n="70" d="100"/>
          <a:sy n="70" d="100"/>
        </p:scale>
        <p:origin x="-156" y="-9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Rayes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92C4D6-316A-4ABF-901C-A0351CB6F091}" type="datetimeFigureOut">
              <a:rPr lang="en-US" smtClean="0"/>
              <a:t>12/7/2012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ED5B96-A987-412C-98AF-24C3183C2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6300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Rayes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CD19F1-B838-4BB1-AD7F-1EC742BEB8EB}" type="datetimeFigureOut">
              <a:rPr lang="en-US" smtClean="0"/>
              <a:t>12/7/2012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6C2B8-82AD-483A-B4C5-A3BCBC84A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170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11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2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170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3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13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4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13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5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13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6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656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7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839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8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4531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9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59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10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754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11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980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12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0391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13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34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2209800"/>
          </a:xfrm>
          <a:prstGeom prst="roundRect">
            <a:avLst>
              <a:gd name="adj" fmla="val 6876"/>
            </a:avLst>
          </a:prstGeom>
          <a:solidFill>
            <a:srgbClr val="953735">
              <a:alpha val="81961"/>
            </a:srgbClr>
          </a:solidFill>
        </p:spPr>
        <p:txBody>
          <a:bodyPr>
            <a:noAutofit/>
          </a:bodyPr>
          <a:lstStyle>
            <a:lvl1pPr>
              <a:defRPr sz="7200" cap="sm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1371600"/>
          </a:xfrm>
          <a:prstGeom prst="roundRect">
            <a:avLst>
              <a:gd name="adj" fmla="val 9064"/>
            </a:avLst>
          </a:prstGeom>
          <a:solidFill>
            <a:srgbClr val="953735">
              <a:alpha val="81961"/>
            </a:srgb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614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684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16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86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37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72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98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709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289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32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31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5CDC7-2F38-45CA-BEFE-F6A243E5FD04}" type="datetimeFigureOut">
              <a:rPr lang="en-US" smtClean="0"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Placeholder 1"/>
          <p:cNvSpPr txBox="1">
            <a:spLocks/>
          </p:cNvSpPr>
          <p:nvPr userDrawn="1"/>
        </p:nvSpPr>
        <p:spPr>
          <a:xfrm>
            <a:off x="0" y="54102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3500" b="1" kern="1200" dirty="0" smtClean="0">
                <a:solidFill>
                  <a:srgbClr val="C8C8C8"/>
                </a:solidFill>
                <a:latin typeface="+mn-lt"/>
                <a:ea typeface="+mn-ea"/>
                <a:cs typeface="+mn-cs"/>
              </a:rPr>
              <a:t>Robots!</a:t>
            </a:r>
            <a:endParaRPr lang="en-US" sz="23500" b="1" kern="1200" dirty="0">
              <a:solidFill>
                <a:srgbClr val="C8C8C8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Subtitle 6"/>
          <p:cNvSpPr txBox="1">
            <a:spLocks/>
          </p:cNvSpPr>
          <p:nvPr userDrawn="1"/>
        </p:nvSpPr>
        <p:spPr>
          <a:xfrm>
            <a:off x="0" y="6553200"/>
            <a:ext cx="9160933" cy="309033"/>
          </a:xfrm>
          <a:prstGeom prst="rect">
            <a:avLst/>
          </a:prstGeom>
          <a:solidFill>
            <a:srgbClr val="404040">
              <a:alpha val="65098"/>
            </a:srgbClr>
          </a:solidFill>
        </p:spPr>
        <p:txBody>
          <a:bodyPr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89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0" y="4572000"/>
            <a:ext cx="9144000" cy="2286000"/>
          </a:xfrm>
          <a:prstGeom prst="rect">
            <a:avLst/>
          </a:prstGeom>
          <a:solidFill>
            <a:srgbClr val="404040">
              <a:alpha val="65098"/>
            </a:srgbClr>
          </a:solidFill>
        </p:spPr>
        <p:txBody>
          <a:bodyPr/>
          <a:lstStyle/>
          <a:p>
            <a:r>
              <a:rPr lang="en-US" dirty="0" smtClean="0"/>
              <a:t>Autonomous</a:t>
            </a:r>
            <a:br>
              <a:rPr lang="en-US" dirty="0" smtClean="0"/>
            </a:br>
            <a:r>
              <a:rPr lang="en-US" dirty="0" smtClean="0"/>
              <a:t>Robot Platform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762000"/>
          </a:xfrm>
          <a:prstGeom prst="rect">
            <a:avLst/>
          </a:prstGeom>
          <a:solidFill>
            <a:srgbClr val="404040">
              <a:alpha val="65098"/>
            </a:srgbClr>
          </a:solidFill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ECE298                                                                          Paul </a:t>
            </a:r>
            <a:r>
              <a:rPr lang="en-US" sz="2800" dirty="0" err="1" smtClean="0">
                <a:solidFill>
                  <a:schemeClr val="bg1"/>
                </a:solidFill>
              </a:rPr>
              <a:t>Rayes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Oval Callout 1"/>
          <p:cNvSpPr/>
          <p:nvPr/>
        </p:nvSpPr>
        <p:spPr>
          <a:xfrm>
            <a:off x="218440" y="1143000"/>
            <a:ext cx="2951480" cy="1219200"/>
          </a:xfrm>
          <a:prstGeom prst="wedgeEllipseCallout">
            <a:avLst>
              <a:gd name="adj1" fmla="val 55895"/>
              <a:gd name="adj2" fmla="val 143810"/>
            </a:avLst>
          </a:prstGeom>
          <a:solidFill>
            <a:srgbClr val="FFFFFF">
              <a:alpha val="87843"/>
            </a:srgbClr>
          </a:solidFill>
          <a:ln w="76200" cap="flat">
            <a:solidFill>
              <a:srgbClr val="000000">
                <a:alpha val="50196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Hello.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I’m a robot.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91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C8C8C8"/>
                </a:solidFill>
              </a:rPr>
              <a:t>Overall Goal</a:t>
            </a:r>
            <a:endParaRPr lang="en-US" sz="16600" dirty="0">
              <a:solidFill>
                <a:srgbClr val="C8C8C8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1"/>
            <a:ext cx="7315200" cy="1600200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 smtClean="0"/>
              <a:t>to </a:t>
            </a:r>
            <a:r>
              <a:rPr lang="en-US" i="1" dirty="0"/>
              <a:t>develop a platform that simplifies getting into robotics by supplying mobility and communications</a:t>
            </a:r>
          </a:p>
        </p:txBody>
      </p:sp>
    </p:spTree>
    <p:extLst>
      <p:ext uri="{BB962C8B-B14F-4D97-AF65-F5344CB8AC3E}">
        <p14:creationId xmlns:p14="http://schemas.microsoft.com/office/powerpoint/2010/main" val="352082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C8C8C8"/>
                </a:solidFill>
              </a:rPr>
              <a:t>Existing Solutions</a:t>
            </a:r>
            <a:endParaRPr lang="en-US" sz="16600" dirty="0">
              <a:solidFill>
                <a:srgbClr val="C8C8C8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599"/>
          </a:xfrm>
        </p:spPr>
        <p:txBody>
          <a:bodyPr>
            <a:normAutofit/>
          </a:bodyPr>
          <a:lstStyle/>
          <a:p>
            <a:r>
              <a:rPr lang="en-US" dirty="0" smtClean="0"/>
              <a:t>Hobby robots: 3pi, </a:t>
            </a:r>
            <a:r>
              <a:rPr lang="en-US" dirty="0" err="1" smtClean="0"/>
              <a:t>Ardubot</a:t>
            </a:r>
            <a:endParaRPr lang="en-US" dirty="0" smtClean="0"/>
          </a:p>
          <a:p>
            <a:pPr lvl="1"/>
            <a:r>
              <a:rPr lang="en-US" dirty="0" smtClean="0"/>
              <a:t>Not autonomous</a:t>
            </a:r>
          </a:p>
          <a:p>
            <a:pPr lvl="1"/>
            <a:r>
              <a:rPr lang="en-US" dirty="0" smtClean="0"/>
              <a:t>Often do not have communication</a:t>
            </a:r>
          </a:p>
          <a:p>
            <a:r>
              <a:rPr lang="en-US" dirty="0" smtClean="0"/>
              <a:t>Commercial robots</a:t>
            </a:r>
          </a:p>
          <a:p>
            <a:pPr lvl="1"/>
            <a:r>
              <a:rPr lang="en-US" dirty="0" smtClean="0"/>
              <a:t>Cost thousands of dollars</a:t>
            </a:r>
          </a:p>
          <a:p>
            <a:r>
              <a:rPr lang="en-US" dirty="0" smtClean="0"/>
              <a:t>Roomba</a:t>
            </a:r>
          </a:p>
          <a:p>
            <a:pPr lvl="1"/>
            <a:r>
              <a:rPr lang="en-US" dirty="0" smtClean="0"/>
              <a:t>No</a:t>
            </a:r>
          </a:p>
          <a:p>
            <a:r>
              <a:rPr lang="en-US" dirty="0" smtClean="0"/>
              <a:t>The ideal solution does not exist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31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C8C8C8"/>
                </a:solidFill>
              </a:rPr>
              <a:t>Overall Goals (partial list)</a:t>
            </a:r>
            <a:endParaRPr lang="en-US" sz="16600" dirty="0">
              <a:solidFill>
                <a:srgbClr val="C8C8C8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Goals (partial list)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599"/>
          </a:xfrm>
        </p:spPr>
        <p:txBody>
          <a:bodyPr>
            <a:normAutofit/>
          </a:bodyPr>
          <a:lstStyle/>
          <a:p>
            <a:r>
              <a:rPr lang="en-US" dirty="0" smtClean="0"/>
              <a:t>Cost under $500 (ideally under $300)</a:t>
            </a:r>
          </a:p>
          <a:p>
            <a:r>
              <a:rPr lang="en-US" dirty="0" smtClean="0"/>
              <a:t>Easy to use</a:t>
            </a:r>
          </a:p>
          <a:p>
            <a:r>
              <a:rPr lang="en-US" dirty="0" smtClean="0"/>
              <a:t>Navigates autonomously in an environment</a:t>
            </a:r>
          </a:p>
          <a:p>
            <a:r>
              <a:rPr lang="en-US" dirty="0" smtClean="0"/>
              <a:t>Communicates wirelessly</a:t>
            </a:r>
          </a:p>
          <a:p>
            <a:r>
              <a:rPr lang="en-US" dirty="0" smtClean="0"/>
              <a:t>Can have many robots working together</a:t>
            </a:r>
          </a:p>
          <a:p>
            <a:r>
              <a:rPr lang="en-US" dirty="0" smtClean="0"/>
              <a:t>Can be used as a foundation for other projects</a:t>
            </a:r>
          </a:p>
          <a:p>
            <a:endParaRPr lang="en-US" dirty="0"/>
          </a:p>
          <a:p>
            <a:r>
              <a:rPr lang="en-US" dirty="0" smtClean="0"/>
              <a:t>Divided goals into different versions</a:t>
            </a:r>
          </a:p>
        </p:txBody>
      </p:sp>
    </p:spTree>
    <p:extLst>
      <p:ext uri="{BB962C8B-B14F-4D97-AF65-F5344CB8AC3E}">
        <p14:creationId xmlns:p14="http://schemas.microsoft.com/office/powerpoint/2010/main" val="119815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C8C8C8"/>
                </a:solidFill>
              </a:rPr>
              <a:t>Version 1 Goals (partial list)</a:t>
            </a:r>
            <a:endParaRPr lang="en-US" sz="16600" dirty="0">
              <a:solidFill>
                <a:srgbClr val="C8C8C8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Version 1 Goals (partial list)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599"/>
          </a:xfrm>
        </p:spPr>
        <p:txBody>
          <a:bodyPr>
            <a:normAutofit/>
          </a:bodyPr>
          <a:lstStyle/>
          <a:p>
            <a:r>
              <a:rPr lang="en-US" dirty="0" smtClean="0"/>
              <a:t>Reliable</a:t>
            </a:r>
          </a:p>
          <a:p>
            <a:r>
              <a:rPr lang="en-US" dirty="0" smtClean="0"/>
              <a:t>Wireless communication</a:t>
            </a:r>
          </a:p>
          <a:p>
            <a:r>
              <a:rPr lang="en-US" dirty="0" smtClean="0"/>
              <a:t>Detects and avoids obstacles</a:t>
            </a:r>
          </a:p>
          <a:p>
            <a:r>
              <a:rPr lang="en-US" dirty="0" smtClean="0"/>
              <a:t>Creates a map of the environment</a:t>
            </a:r>
          </a:p>
          <a:p>
            <a:r>
              <a:rPr lang="en-US" dirty="0" smtClean="0"/>
              <a:t>Goes to a point specified by the user</a:t>
            </a:r>
          </a:p>
          <a:p>
            <a:r>
              <a:rPr lang="en-US" dirty="0" smtClean="0"/>
              <a:t>Basic base operational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24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C8C8C8"/>
                </a:solidFill>
              </a:rPr>
              <a:t>Last Semester</a:t>
            </a:r>
            <a:endParaRPr lang="en-US" sz="16600" dirty="0">
              <a:solidFill>
                <a:srgbClr val="C8C8C8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Last Semester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04800" y="4953000"/>
            <a:ext cx="4267200" cy="1905000"/>
          </a:xfrm>
        </p:spPr>
        <p:txBody>
          <a:bodyPr/>
          <a:lstStyle/>
          <a:p>
            <a:r>
              <a:rPr lang="en-US" dirty="0" smtClean="0"/>
              <a:t>First prototype on breadboards</a:t>
            </a:r>
          </a:p>
          <a:p>
            <a:r>
              <a:rPr lang="en-US" dirty="0" smtClean="0"/>
              <a:t>Basic obstacle avoidance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876800" y="4953000"/>
            <a:ext cx="4038600" cy="1905000"/>
          </a:xfrm>
        </p:spPr>
        <p:txBody>
          <a:bodyPr/>
          <a:lstStyle/>
          <a:p>
            <a:r>
              <a:rPr lang="en-US" dirty="0" smtClean="0"/>
              <a:t>Too much time spent troubleshooting loose connections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238250"/>
            <a:ext cx="4749800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24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C8C8C8"/>
                </a:solidFill>
              </a:rPr>
              <a:t>This Semester</a:t>
            </a:r>
            <a:endParaRPr lang="en-US" sz="16600" dirty="0">
              <a:solidFill>
                <a:srgbClr val="C8C8C8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Semester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38311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C8C8C8"/>
                </a:solidFill>
              </a:rPr>
              <a:t>This Semester</a:t>
            </a:r>
            <a:endParaRPr lang="en-US" sz="16600" dirty="0">
              <a:solidFill>
                <a:srgbClr val="C8C8C8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Semester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16098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C8C8C8"/>
                </a:solidFill>
              </a:rPr>
              <a:t>This Semester</a:t>
            </a:r>
            <a:endParaRPr lang="en-US" sz="16600" dirty="0">
              <a:solidFill>
                <a:srgbClr val="C8C8C8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Semester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228600" y="5715000"/>
            <a:ext cx="8686800" cy="63976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Need to write more code to control the new hardware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1352550"/>
            <a:ext cx="581660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42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C8C8C8"/>
                </a:solidFill>
              </a:rPr>
              <a:t>Block Diagrams</a:t>
            </a:r>
            <a:endParaRPr lang="en-US" sz="16600" dirty="0">
              <a:solidFill>
                <a:srgbClr val="C8C8C8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29201" y="2438400"/>
            <a:ext cx="3962400" cy="42377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2400" y="2438400"/>
            <a:ext cx="4619297" cy="42377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52400" y="152400"/>
            <a:ext cx="8839200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E:\ECE298 Robot\Block Diagrams\Rack Cards\Rack Cards 2012-09-14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" t="22089" r="53823" b="2289"/>
          <a:stretch/>
        </p:blipFill>
        <p:spPr bwMode="auto">
          <a:xfrm>
            <a:off x="1295400" y="2667000"/>
            <a:ext cx="3218292" cy="39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ECE298 Robot\Block Diagrams\Base\Base 2012-09-1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438150"/>
            <a:ext cx="564832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228600" y="228600"/>
            <a:ext cx="41148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Entire System</a:t>
            </a:r>
          </a:p>
          <a:p>
            <a:pPr algn="l"/>
            <a:r>
              <a:rPr lang="en-US" sz="3600" dirty="0" smtClean="0"/>
              <a:t>(v2)</a:t>
            </a:r>
            <a:endParaRPr lang="en-US" sz="3600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228600" y="2514600"/>
            <a:ext cx="41148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Robot</a:t>
            </a:r>
            <a:endParaRPr lang="en-US" dirty="0"/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5181600" y="2514600"/>
            <a:ext cx="41148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Charging</a:t>
            </a:r>
          </a:p>
          <a:p>
            <a:pPr algn="l"/>
            <a:r>
              <a:rPr lang="en-US" dirty="0" smtClean="0"/>
              <a:t>Station </a:t>
            </a:r>
            <a:r>
              <a:rPr lang="en-US" sz="3600" dirty="0" smtClean="0"/>
              <a:t>(v2)</a:t>
            </a:r>
            <a:endParaRPr lang="en-US" sz="3600" dirty="0"/>
          </a:p>
        </p:txBody>
      </p:sp>
      <p:pic>
        <p:nvPicPr>
          <p:cNvPr id="2052" name="Picture 4" descr="E:\ECE298 Robot\Block Diagrams\Charging Station\Charging Station 2012-02-0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50" y="4410075"/>
            <a:ext cx="241935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46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C8C8C8"/>
                </a:solidFill>
              </a:rPr>
              <a:t>Next Steps</a:t>
            </a:r>
            <a:endParaRPr lang="en-US" sz="16600" dirty="0">
              <a:solidFill>
                <a:srgbClr val="C8C8C8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the software</a:t>
            </a:r>
          </a:p>
          <a:p>
            <a:pPr lvl="1"/>
            <a:r>
              <a:rPr lang="en-US" dirty="0" smtClean="0"/>
              <a:t>Obstacle avoidance</a:t>
            </a:r>
          </a:p>
          <a:p>
            <a:pPr lvl="1"/>
            <a:r>
              <a:rPr lang="en-US" dirty="0" smtClean="0"/>
              <a:t>Map creation</a:t>
            </a:r>
          </a:p>
          <a:p>
            <a:pPr lvl="1"/>
            <a:r>
              <a:rPr lang="en-US" dirty="0" smtClean="0"/>
              <a:t>Navigation</a:t>
            </a:r>
          </a:p>
          <a:p>
            <a:r>
              <a:rPr lang="en-US" dirty="0" smtClean="0"/>
              <a:t>Additional hardware</a:t>
            </a:r>
          </a:p>
          <a:p>
            <a:pPr lvl="1"/>
            <a:r>
              <a:rPr lang="en-US" dirty="0" smtClean="0"/>
              <a:t>Wireless</a:t>
            </a:r>
          </a:p>
          <a:p>
            <a:pPr lvl="1"/>
            <a:r>
              <a:rPr lang="en-US" dirty="0" smtClean="0"/>
              <a:t>Dead reckoning</a:t>
            </a:r>
          </a:p>
          <a:p>
            <a:r>
              <a:rPr lang="en-US" dirty="0" smtClean="0"/>
              <a:t>Develop the base software</a:t>
            </a:r>
          </a:p>
        </p:txBody>
      </p:sp>
    </p:spTree>
    <p:extLst>
      <p:ext uri="{BB962C8B-B14F-4D97-AF65-F5344CB8AC3E}">
        <p14:creationId xmlns:p14="http://schemas.microsoft.com/office/powerpoint/2010/main" val="2681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-381000"/>
            <a:ext cx="9144000" cy="11430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600" dirty="0" smtClean="0">
                <a:solidFill>
                  <a:srgbClr val="C8C8C8"/>
                </a:solidFill>
              </a:rPr>
              <a:t>Failures / Lessons Learned</a:t>
            </a:r>
            <a:endParaRPr lang="en-US" sz="16600" dirty="0">
              <a:solidFill>
                <a:srgbClr val="C8C8C8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Failures / 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Two PCB connectors are 2mm off</a:t>
            </a:r>
          </a:p>
          <a:p>
            <a:r>
              <a:rPr lang="en-US" dirty="0" smtClean="0"/>
              <a:t>Two circuit boards had problems in the layout</a:t>
            </a:r>
          </a:p>
          <a:p>
            <a:endParaRPr lang="en-US" dirty="0"/>
          </a:p>
          <a:p>
            <a:r>
              <a:rPr lang="en-US" dirty="0" smtClean="0"/>
              <a:t>Fully check every design before building</a:t>
            </a:r>
          </a:p>
          <a:p>
            <a:r>
              <a:rPr lang="en-US" dirty="0" smtClean="0"/>
              <a:t>Schedule twice as much time for everything as you expect you will need</a:t>
            </a:r>
          </a:p>
          <a:p>
            <a:r>
              <a:rPr lang="en-US" dirty="0" smtClean="0"/>
              <a:t>Document as you go</a:t>
            </a:r>
          </a:p>
          <a:p>
            <a:r>
              <a:rPr lang="en-US" dirty="0" smtClean="0"/>
              <a:t>Put connectors and buttons at accessible places</a:t>
            </a:r>
          </a:p>
        </p:txBody>
      </p:sp>
    </p:spTree>
    <p:extLst>
      <p:ext uri="{BB962C8B-B14F-4D97-AF65-F5344CB8AC3E}">
        <p14:creationId xmlns:p14="http://schemas.microsoft.com/office/powerpoint/2010/main" val="271711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" y="0"/>
            <a:ext cx="9144000" cy="6858000"/>
          </a:xfrm>
          <a:prstGeom prst="rect">
            <a:avLst/>
          </a:prstGeom>
        </p:spPr>
      </p:pic>
      <p:sp>
        <p:nvSpPr>
          <p:cNvPr id="5" name="Title 5"/>
          <p:cNvSpPr txBox="1">
            <a:spLocks/>
          </p:cNvSpPr>
          <p:nvPr/>
        </p:nvSpPr>
        <p:spPr>
          <a:xfrm>
            <a:off x="0" y="5410200"/>
            <a:ext cx="9144000" cy="1447800"/>
          </a:xfrm>
          <a:prstGeom prst="rect">
            <a:avLst/>
          </a:prstGeom>
          <a:solidFill>
            <a:srgbClr val="404040">
              <a:alpha val="81961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7200" kern="1200" cap="sm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07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obot">
      <a:majorFont>
        <a:latin typeface="Plantagenet Cherokee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303</Words>
  <Application>Microsoft Office PowerPoint</Application>
  <PresentationFormat>On-screen Show (4:3)</PresentationFormat>
  <Paragraphs>99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Autonomous Robot Platform</vt:lpstr>
      <vt:lpstr>Overall Goal</vt:lpstr>
      <vt:lpstr>Existing Solutions</vt:lpstr>
      <vt:lpstr>Overall Goals (partial list)</vt:lpstr>
      <vt:lpstr>Version 1 Goals (partial list)</vt:lpstr>
      <vt:lpstr>Last Semester</vt:lpstr>
      <vt:lpstr>This Semester</vt:lpstr>
      <vt:lpstr>This Semester</vt:lpstr>
      <vt:lpstr>This Semester</vt:lpstr>
      <vt:lpstr>PowerPoint Presentation</vt:lpstr>
      <vt:lpstr>Next Steps</vt:lpstr>
      <vt:lpstr>Failures / Lessons Learned</vt:lpstr>
      <vt:lpstr>PowerPoint Presentation</vt:lpstr>
    </vt:vector>
  </TitlesOfParts>
  <Company>South Mountain Community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Autonomous Robot Platform</dc:title>
  <dc:creator>CTSAdmin</dc:creator>
  <cp:lastModifiedBy>CTSAdmin</cp:lastModifiedBy>
  <cp:revision>28</cp:revision>
  <cp:lastPrinted>2012-12-07T17:54:02Z</cp:lastPrinted>
  <dcterms:created xsi:type="dcterms:W3CDTF">2012-11-30T17:42:49Z</dcterms:created>
  <dcterms:modified xsi:type="dcterms:W3CDTF">2012-12-07T17:54:18Z</dcterms:modified>
</cp:coreProperties>
</file>